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9"/>
  </p:notesMasterIdLst>
  <p:handoutMasterIdLst>
    <p:handoutMasterId r:id="rId60"/>
  </p:handoutMasterIdLst>
  <p:sldIdLst>
    <p:sldId id="259" r:id="rId2"/>
    <p:sldId id="294" r:id="rId3"/>
    <p:sldId id="266" r:id="rId4"/>
    <p:sldId id="305" r:id="rId5"/>
    <p:sldId id="342" r:id="rId6"/>
    <p:sldId id="343" r:id="rId7"/>
    <p:sldId id="344" r:id="rId8"/>
    <p:sldId id="345" r:id="rId9"/>
    <p:sldId id="346" r:id="rId10"/>
    <p:sldId id="306" r:id="rId11"/>
    <p:sldId id="336" r:id="rId12"/>
    <p:sldId id="337" r:id="rId13"/>
    <p:sldId id="325" r:id="rId14"/>
    <p:sldId id="326" r:id="rId15"/>
    <p:sldId id="368" r:id="rId16"/>
    <p:sldId id="369" r:id="rId17"/>
    <p:sldId id="327" r:id="rId18"/>
    <p:sldId id="334" r:id="rId19"/>
    <p:sldId id="335" r:id="rId20"/>
    <p:sldId id="367" r:id="rId21"/>
    <p:sldId id="314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29" r:id="rId32"/>
    <p:sldId id="330" r:id="rId33"/>
    <p:sldId id="332" r:id="rId34"/>
    <p:sldId id="349" r:id="rId35"/>
    <p:sldId id="352" r:id="rId36"/>
    <p:sldId id="350" r:id="rId37"/>
    <p:sldId id="354" r:id="rId38"/>
    <p:sldId id="353" r:id="rId39"/>
    <p:sldId id="355" r:id="rId40"/>
    <p:sldId id="358" r:id="rId41"/>
    <p:sldId id="360" r:id="rId42"/>
    <p:sldId id="361" r:id="rId43"/>
    <p:sldId id="362" r:id="rId44"/>
    <p:sldId id="363" r:id="rId45"/>
    <p:sldId id="364" r:id="rId46"/>
    <p:sldId id="365" r:id="rId47"/>
    <p:sldId id="333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16" r:id="rId56"/>
    <p:sldId id="386" r:id="rId57"/>
    <p:sldId id="347" r:id="rId58"/>
  </p:sldIdLst>
  <p:sldSz cx="12192000" cy="6858000"/>
  <p:notesSz cx="6858000" cy="9144000"/>
  <p:embeddedFontLst>
    <p:embeddedFont>
      <p:font typeface="맑은 고딕" pitchFamily="50" charset="-127"/>
      <p:regular r:id="rId61"/>
      <p:bold r:id="rId62"/>
    </p:embeddedFont>
    <p:embeddedFont>
      <p:font typeface="HY헤드라인M" pitchFamily="18" charset="-127"/>
      <p:regular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EC"/>
    <a:srgbClr val="D9D9D9"/>
    <a:srgbClr val="F6DA8A"/>
    <a:srgbClr val="FDFDDF"/>
    <a:srgbClr val="FFD44B"/>
    <a:srgbClr val="FFE181"/>
    <a:srgbClr val="FEFEF0"/>
    <a:srgbClr val="3D3D3D"/>
    <a:srgbClr val="FEFEF4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317" y="-29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2021-05-04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microsoft.com/office/2007/relationships/hdphoto" Target="../media/hdphoto1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ng1234536/Team4.git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D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990" y="1799771"/>
            <a:ext cx="11116020" cy="4460563"/>
          </a:xfrm>
          <a:prstGeom prst="rect">
            <a:avLst/>
          </a:prstGeom>
          <a:solidFill>
            <a:srgbClr val="FEF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46451" y="2725238"/>
            <a:ext cx="5074387" cy="2390880"/>
            <a:chOff x="1022992" y="362617"/>
            <a:chExt cx="5074387" cy="2390880"/>
          </a:xfrm>
        </p:grpSpPr>
        <p:sp>
          <p:nvSpPr>
            <p:cNvPr id="7" name="TextBox 6"/>
            <p:cNvSpPr txBox="1"/>
            <p:nvPr/>
          </p:nvSpPr>
          <p:spPr>
            <a:xfrm>
              <a:off x="1058820" y="383617"/>
              <a:ext cx="5038559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&lt; </a:t>
              </a:r>
              <a:r>
                <a:rPr lang="ko-KR" altLang="en-US" sz="5400" b="1" spc="-300" dirty="0" err="1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멍냥멍냥</a:t>
              </a:r>
              <a:r>
                <a:rPr lang="ko-KR" altLang="en-US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en-US" altLang="ko-KR" sz="54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&gt;</a:t>
              </a:r>
            </a:p>
            <a:p>
              <a:pPr algn="ctr"/>
              <a:endParaRPr lang="en-US" altLang="ko-KR" sz="54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r>
                <a:rPr lang="ko-KR" altLang="en-US" sz="40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유기동물 정보조회 플랫폼</a:t>
              </a:r>
              <a:endParaRPr lang="ko-KR" altLang="en-US" sz="40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22992" y="362617"/>
              <a:ext cx="5038559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&lt; </a:t>
              </a:r>
              <a:r>
                <a:rPr lang="ko-KR" altLang="en-US" sz="5400" b="1" spc="-300" dirty="0" err="1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멍냥멍냥</a:t>
              </a:r>
              <a:r>
                <a:rPr lang="ko-KR" altLang="en-US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en-US" altLang="ko-KR" sz="54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&gt;</a:t>
              </a:r>
              <a:endParaRPr lang="en-US" altLang="ko-KR" sz="5400" spc="-300" dirty="0" smtClean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endParaRPr lang="en-US" altLang="ko-KR" sz="5400" b="1" spc="-300" dirty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 algn="ctr"/>
              <a:r>
                <a:rPr lang="ko-KR" altLang="en-US" sz="4000" b="1" spc="-300" dirty="0" smtClean="0">
                  <a:solidFill>
                    <a:schemeClr val="accent3">
                      <a:lumMod val="75000"/>
                      <a:alpha val="70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유기동물 정보조회 플랫폼</a:t>
              </a:r>
              <a:endParaRPr lang="en-US" altLang="ko-KR" sz="4000" b="1" spc="-300" dirty="0">
                <a:solidFill>
                  <a:schemeClr val="accent3">
                    <a:lumMod val="75000"/>
                    <a:alpha val="70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785622" y="4755052"/>
            <a:ext cx="1607063" cy="1170561"/>
            <a:chOff x="8162924" y="2495550"/>
            <a:chExt cx="3376735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4" y="2495550"/>
              <a:ext cx="2165604" cy="1866900"/>
            </a:xfrm>
            <a:prstGeom prst="triangl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3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609146"/>
            <a:ext cx="64484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2860" cy="660429"/>
            <a:chOff x="1188881" y="351819"/>
            <a:chExt cx="178286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28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1E78A3-C9A9-4F2A-AE50-CDDFBE078026}"/>
              </a:ext>
            </a:extLst>
          </p:cNvPr>
          <p:cNvSpPr txBox="1"/>
          <p:nvPr/>
        </p:nvSpPr>
        <p:spPr>
          <a:xfrm>
            <a:off x="1339868" y="1332046"/>
            <a:ext cx="95122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권한은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사용자</a:t>
            </a:r>
            <a:r>
              <a:rPr lang="en-US" altLang="ko-KR" sz="2100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보호소</a:t>
            </a:r>
            <a:r>
              <a:rPr lang="en-US" altLang="ko-KR" sz="2100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관리자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가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 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보호소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관리자는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미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구현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)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어디서든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접속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하여 사용 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게시판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커뮤니티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에서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의견을 공유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유기동물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상세보기를 누르면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지도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에서 유기동물이 보호된 곳을 보여 줄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유기동물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상태를 확인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하여</a:t>
            </a:r>
            <a:r>
              <a:rPr lang="ko-KR" altLang="en-US" sz="2100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입양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을 할 수 있다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입양은 미 구현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b="1" dirty="0" err="1" smtClean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네이버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아이디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카카오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 아이디로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이 가능하다</a:t>
            </a:r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50B4477-859F-4EB5-B922-B453257C0C4F}"/>
              </a:ext>
            </a:extLst>
          </p:cNvPr>
          <p:cNvSpPr txBox="1"/>
          <p:nvPr/>
        </p:nvSpPr>
        <p:spPr>
          <a:xfrm>
            <a:off x="1339868" y="4630354"/>
            <a:ext cx="951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a타이틀고딕3" pitchFamily="18" charset="-127"/>
                <a:ea typeface="a타이틀고딕3" pitchFamily="18" charset="-127"/>
              </a:rPr>
              <a:t>&lt; </a:t>
            </a:r>
            <a:r>
              <a:rPr lang="ko-KR" altLang="en-US" sz="2100" dirty="0" smtClean="0">
                <a:latin typeface="a타이틀고딕3" pitchFamily="18" charset="-127"/>
                <a:ea typeface="a타이틀고딕3" pitchFamily="18" charset="-127"/>
              </a:rPr>
              <a:t>기대 효과 </a:t>
            </a:r>
            <a:r>
              <a:rPr lang="en-US" altLang="ko-KR" sz="2100" dirty="0" smtClean="0">
                <a:latin typeface="a타이틀고딕3" pitchFamily="18" charset="-127"/>
                <a:ea typeface="a타이틀고딕3" pitchFamily="18" charset="-127"/>
              </a:rPr>
              <a:t>&gt;</a:t>
            </a:r>
            <a:endParaRPr lang="en-US" altLang="ko-KR" sz="2100" dirty="0">
              <a:latin typeface="a타이틀고딕3" pitchFamily="18" charset="-127"/>
              <a:ea typeface="a타이틀고딕3" pitchFamily="18" charset="-127"/>
            </a:endParaRPr>
          </a:p>
          <a:p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</a:t>
            </a:r>
            <a:r>
              <a:rPr lang="ko-KR" altLang="en-US" sz="2100" dirty="0" err="1" smtClean="0">
                <a:latin typeface="a타이틀고딕1" pitchFamily="18" charset="-127"/>
                <a:ea typeface="a타이틀고딕1" pitchFamily="18" charset="-127"/>
              </a:rPr>
              <a:t>유기견에</a:t>
            </a:r>
            <a:r>
              <a:rPr lang="ko-KR" altLang="en-US" sz="21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대한 정보가 </a:t>
            </a:r>
            <a:r>
              <a:rPr lang="ko-KR" altLang="en-US" sz="2100" b="1" dirty="0">
                <a:solidFill>
                  <a:schemeClr val="accent2"/>
                </a:solidFill>
                <a:latin typeface="a타이틀고딕1" pitchFamily="18" charset="-127"/>
                <a:ea typeface="a타이틀고딕1" pitchFamily="18" charset="-127"/>
              </a:rPr>
              <a:t>신뢰성</a:t>
            </a:r>
            <a:r>
              <a:rPr lang="ko-KR" altLang="en-US" sz="2100" dirty="0">
                <a:latin typeface="a타이틀고딕1" pitchFamily="18" charset="-127"/>
                <a:ea typeface="a타이틀고딕1" pitchFamily="18" charset="-127"/>
              </a:rPr>
              <a:t>이 있어서 믿고 이용 가능하다</a:t>
            </a:r>
            <a:r>
              <a:rPr lang="en-US" altLang="ko-KR" sz="2100" dirty="0">
                <a:latin typeface="a타이틀고딕1" pitchFamily="18" charset="-127"/>
                <a:ea typeface="a타이틀고딕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7322D8-6FE6-49F5-83D6-FA2B0A84DED7}"/>
              </a:ext>
            </a:extLst>
          </p:cNvPr>
          <p:cNvSpPr txBox="1"/>
          <p:nvPr/>
        </p:nvSpPr>
        <p:spPr>
          <a:xfrm>
            <a:off x="1339868" y="5506843"/>
            <a:ext cx="951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&lt;</a:t>
            </a:r>
            <a:r>
              <a:rPr lang="ko-KR" altLang="en-US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기간</a:t>
            </a:r>
            <a:r>
              <a:rPr lang="en-US" altLang="ko-KR" sz="21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&gt;</a:t>
            </a:r>
          </a:p>
          <a:p>
            <a:r>
              <a:rPr lang="en-US" altLang="ko-KR" sz="2100" dirty="0" smtClean="0">
                <a:latin typeface="a타이틀고딕1" pitchFamily="18" charset="-127"/>
                <a:ea typeface="a타이틀고딕1" pitchFamily="18" charset="-127"/>
              </a:rPr>
              <a:t>- 2021-04-20~2021-05-04</a:t>
            </a:r>
            <a:endParaRPr lang="en-US" altLang="ko-KR" sz="21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1E78A3-C9A9-4F2A-AE50-CDDFBE078026}"/>
              </a:ext>
            </a:extLst>
          </p:cNvPr>
          <p:cNvSpPr txBox="1"/>
          <p:nvPr/>
        </p:nvSpPr>
        <p:spPr>
          <a:xfrm>
            <a:off x="1758203" y="1332046"/>
            <a:ext cx="867559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비회원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회원가입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비회원은 내 정보를 볼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없다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3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찾기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,PW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찾기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회원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  이름과 비밀번호를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회원은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자신의 이름 아이디 개인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/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보호소 상태를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확인 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회원은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회원탈퇴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할 수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7.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로그인을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하지 않아도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유기동물리스트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볼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8.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조건 검색은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가지인데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가지만 선택하고 나머지는 전체로 해야 검색이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단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품종은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대분류와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소분류를 함께 검색할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.)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9.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페이지는 모두 연결되기 때문에 검색한 후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페이지로 따로 이동을 해주어야 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10.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어떠한 동물이든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상세보기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11.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다시 목록으로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12.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입양신청을 누르면 입양신청이 되었다는 알림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 뜬다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13.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상세정보에서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보호소 위치가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Google map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으로 나오고 확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대 및 축소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가능하며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위성사진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실제사진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볼 수 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784463" cy="660429"/>
            <a:chOff x="1188881" y="351819"/>
            <a:chExt cx="178446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7844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요구사항 분석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7040" y="1359402"/>
            <a:ext cx="7680960" cy="4578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14.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모든 유기동물은 공공데이터이기 때문에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업데이트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하면 정보가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되거나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및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추가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사용자는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홈화면의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메뉴버튼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통해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모든 페이지에 접근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사용자는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반응형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메뉴바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를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이용하여 스크롤을 다시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올리지않아도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다른페이지로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넘어갈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17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로고를 클릭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하면 언제든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홈화면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으로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돌아갈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18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하지 않은 사용자도 커뮤니티 게시판의 게시물들을 확인 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19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한 사용자는 글과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쓸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20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한 사용자와 글을 쓴 사용자가 같을 경우에만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작업을 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21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한 사용자와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쓴 사용자가 같을 경우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에만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삭제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22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게시물에서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게시물 리스트 목록으로 다시 돌아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23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b="1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하지 않은 사용자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는 </a:t>
            </a:r>
            <a:r>
              <a:rPr lang="ko-KR" altLang="en-US" sz="1400" b="1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창을 클릭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로그인 페이지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로 갈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24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작성 시 현재 날짜를 받아와 작성 일에 띄워 줄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25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작성 시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현재 날짜와 시간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: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분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을 받아와 작성자 이름 옆에 띄워 줄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26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게시물을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조회하면 사용자의 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쿠키 값을 비교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하여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 조회수를 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b="1" dirty="0">
                <a:latin typeface="a타이틀고딕1" pitchFamily="18" charset="-127"/>
                <a:ea typeface="a타이틀고딕1" pitchFamily="18" charset="-127"/>
              </a:rPr>
              <a:t>씩 증가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</a:b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27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Q&amp;A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게시판은 누구나 이용 가능하며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해당 게시물 제목을 클릭 시 다른 페이지로 연결 된다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0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개발환경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9440" y="1877848"/>
            <a:ext cx="2997803" cy="37691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6087" y="544389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34" y="5351587"/>
            <a:ext cx="554102" cy="5541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46" y="2043505"/>
            <a:ext cx="1862989" cy="8383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0" y="2890069"/>
            <a:ext cx="2230669" cy="601722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274691" y="1877848"/>
            <a:ext cx="3325158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89661" y="3347576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15" y="3266632"/>
            <a:ext cx="464127" cy="46412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64" y="2318955"/>
            <a:ext cx="1260104" cy="7344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09" y="2407397"/>
            <a:ext cx="1176766" cy="61780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23" y="2318955"/>
            <a:ext cx="727729" cy="72772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32" y="4671435"/>
            <a:ext cx="1599665" cy="3763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43" y="4103831"/>
            <a:ext cx="1200770" cy="16978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73" y="4141931"/>
            <a:ext cx="1301968" cy="13019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26" y="3899347"/>
            <a:ext cx="1727342" cy="17273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9" y="2322587"/>
            <a:ext cx="742740" cy="7427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69" y="3413532"/>
            <a:ext cx="2511142" cy="998466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8019676" y="404113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281724" y="558858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272916" y="4041136"/>
            <a:ext cx="3326933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592048" y="5492203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00" b="93500" l="6500" r="97000">
                        <a14:foregroundMark x1="44000" y1="43500" x2="44000" y2="43500"/>
                        <a14:foregroundMark x1="44000" y1="43500" x2="46500" y2="46500"/>
                        <a14:foregroundMark x1="48500" y1="48500" x2="49500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90" y="4402211"/>
            <a:ext cx="890775" cy="89077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69" y="4456352"/>
            <a:ext cx="782494" cy="78249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8050385" y="1877848"/>
            <a:ext cx="3325158" cy="1631976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365355" y="3338859"/>
            <a:ext cx="802836" cy="399143"/>
          </a:xfrm>
          <a:prstGeom prst="rect">
            <a:avLst/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09" y="3266632"/>
            <a:ext cx="464127" cy="46412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87" y="2163100"/>
            <a:ext cx="1414182" cy="109277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37" y="5443899"/>
            <a:ext cx="552327" cy="5120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83333" l="10000" r="87083">
                        <a14:foregroundMark x1="30000" y1="23492" x2="30000" y2="23492"/>
                        <a14:foregroundMark x1="35750" y1="24921" x2="35750" y2="24921"/>
                        <a14:foregroundMark x1="36583" y1="32857" x2="36583" y2="32857"/>
                        <a14:foregroundMark x1="37083" y1="39524" x2="37083" y2="39524"/>
                        <a14:foregroundMark x1="36833" y1="44286" x2="36833" y2="44286"/>
                        <a14:foregroundMark x1="44250" y1="39524" x2="44250" y2="39524"/>
                        <a14:foregroundMark x1="45000" y1="46349" x2="45000" y2="46349"/>
                        <a14:foregroundMark x1="47250" y1="46825" x2="47250" y2="44762"/>
                        <a14:foregroundMark x1="48583" y1="39048" x2="48583" y2="39048"/>
                        <a14:foregroundMark x1="51083" y1="25556" x2="51083" y2="25556"/>
                        <a14:foregroundMark x1="52417" y1="35873" x2="52417" y2="35873"/>
                        <a14:foregroundMark x1="52167" y1="42222" x2="52167" y2="42222"/>
                        <a14:foregroundMark x1="53750" y1="44762" x2="53750" y2="44762"/>
                        <a14:foregroundMark x1="54583" y1="44762" x2="54583" y2="44762"/>
                        <a14:foregroundMark x1="55167" y1="44762" x2="55167" y2="44762"/>
                        <a14:foregroundMark x1="55917" y1="44286" x2="55917" y2="44286"/>
                        <a14:foregroundMark x1="56750" y1="42698" x2="56750" y2="42698"/>
                        <a14:foregroundMark x1="58417" y1="37460" x2="58417" y2="37460"/>
                        <a14:foregroundMark x1="59250" y1="33810" x2="59250" y2="33810"/>
                        <a14:foregroundMark x1="59250" y1="32222" x2="59250" y2="32222"/>
                        <a14:foregroundMark x1="59500" y1="31270" x2="59500" y2="31270"/>
                        <a14:foregroundMark x1="59500" y1="31270" x2="59500" y2="31270"/>
                        <a14:foregroundMark x1="59250" y1="29206" x2="59250" y2="29206"/>
                        <a14:foregroundMark x1="59000" y1="27619" x2="59250" y2="22857"/>
                        <a14:foregroundMark x1="59750" y1="19841" x2="59750" y2="19841"/>
                        <a14:foregroundMark x1="52167" y1="31746" x2="52167" y2="31746"/>
                        <a14:foregroundMark x1="42333" y1="31746" x2="42333" y2="31746"/>
                        <a14:foregroundMark x1="42333" y1="28095" x2="42333" y2="28095"/>
                        <a14:foregroundMark x1="42333" y1="24444" x2="42333" y2="24444"/>
                        <a14:foregroundMark x1="69333" y1="26508" x2="69333" y2="26508"/>
                        <a14:foregroundMark x1="66917" y1="26032" x2="66917" y2="26032"/>
                        <a14:foregroundMark x1="66333" y1="26032" x2="65500" y2="26032"/>
                        <a14:foregroundMark x1="64667" y1="26032" x2="64667" y2="26032"/>
                        <a14:foregroundMark x1="64667" y1="26032" x2="63583" y2="28095"/>
                        <a14:foregroundMark x1="63583" y1="31746" x2="63583" y2="31746"/>
                        <a14:foregroundMark x1="63917" y1="31746" x2="65000" y2="32857"/>
                        <a14:foregroundMark x1="66333" y1="33333" x2="67417" y2="33333"/>
                        <a14:foregroundMark x1="69083" y1="33333" x2="68750" y2="34921"/>
                        <a14:foregroundMark x1="68250" y1="36349" x2="68250" y2="36349"/>
                        <a14:foregroundMark x1="69333" y1="36984" x2="69333" y2="36984"/>
                        <a14:foregroundMark x1="69917" y1="38571" x2="69917" y2="38571"/>
                        <a14:foregroundMark x1="71000" y1="40635" x2="71250" y2="43651"/>
                        <a14:foregroundMark x1="71250" y1="43651" x2="69583" y2="46349"/>
                        <a14:foregroundMark x1="69333" y1="46349" x2="67167" y2="50000"/>
                        <a14:foregroundMark x1="66333" y1="50952" x2="66333" y2="50952"/>
                        <a14:foregroundMark x1="65250" y1="52063" x2="65250" y2="52063"/>
                        <a14:foregroundMark x1="64417" y1="52063" x2="63083" y2="51587"/>
                        <a14:foregroundMark x1="62750" y1="51587" x2="62750" y2="51587"/>
                        <a14:foregroundMark x1="70667" y1="24921" x2="70417" y2="24921"/>
                        <a14:foregroundMark x1="69917" y1="25556" x2="69917" y2="25556"/>
                        <a14:foregroundMark x1="67167" y1="60317" x2="67167" y2="60317"/>
                        <a14:foregroundMark x1="68000" y1="59841" x2="69583" y2="59841"/>
                        <a14:foregroundMark x1="69583" y1="59841" x2="69583" y2="59841"/>
                        <a14:foregroundMark x1="70417" y1="59841" x2="70417" y2="59841"/>
                        <a14:foregroundMark x1="31917" y1="36984" x2="31917" y2="36984"/>
                        <a14:foregroundMark x1="31917" y1="36984" x2="30833" y2="36984"/>
                        <a14:foregroundMark x1="30833" y1="36984" x2="30833" y2="36984"/>
                        <a14:foregroundMark x1="30250" y1="38571" x2="30250" y2="38571"/>
                        <a14:foregroundMark x1="30000" y1="41587" x2="30000" y2="41587"/>
                        <a14:foregroundMark x1="30000" y1="41587" x2="30000" y2="41587"/>
                        <a14:foregroundMark x1="30583" y1="42698" x2="33000" y2="46825"/>
                        <a14:foregroundMark x1="34417" y1="47302" x2="35167" y2="47302"/>
                        <a14:foregroundMark x1="35500" y1="47302" x2="35500" y2="47302"/>
                        <a14:foregroundMark x1="35500" y1="47302" x2="33000" y2="49365"/>
                        <a14:foregroundMark x1="31417" y1="51587" x2="31417" y2="51587"/>
                        <a14:foregroundMark x1="31083" y1="51587" x2="31083" y2="51587"/>
                        <a14:foregroundMark x1="30583" y1="50952" x2="30583" y2="50952"/>
                        <a14:foregroundMark x1="30250" y1="46825" x2="30250" y2="46825"/>
                        <a14:foregroundMark x1="29500" y1="43651" x2="29500" y2="43651"/>
                        <a14:foregroundMark x1="29167" y1="43651" x2="29167" y2="43651"/>
                        <a14:foregroundMark x1="34667" y1="35873" x2="34667" y2="35873"/>
                        <a14:foregroundMark x1="36583" y1="35397" x2="36583" y2="35397"/>
                        <a14:foregroundMark x1="37083" y1="35397" x2="37083" y2="35397"/>
                        <a14:foregroundMark x1="37667" y1="35397" x2="37667" y2="35397"/>
                        <a14:foregroundMark x1="37667" y1="33810" x2="37667" y2="33810"/>
                        <a14:foregroundMark x1="37667" y1="33810" x2="36333" y2="32222"/>
                        <a14:foregroundMark x1="34917" y1="30159" x2="34917" y2="30159"/>
                        <a14:foregroundMark x1="32167" y1="23492" x2="32167" y2="23492"/>
                        <a14:foregroundMark x1="32167" y1="23492" x2="32167" y2="2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2" y="5440637"/>
            <a:ext cx="1129940" cy="5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구성도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37890" name="Picture 2" descr="C:\Users\KOSTA\Downloads\semi-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4" y="1698990"/>
            <a:ext cx="10957713" cy="377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2278188" cy="660429"/>
            <a:chOff x="1188881" y="351819"/>
            <a:chExt cx="2278188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22781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상세 구성도</a:t>
              </a:r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(UML)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026" name="Picture 2" descr="C:\Users\kosta\Desktop\uml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1134743"/>
            <a:ext cx="8960695" cy="5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44" y="1241790"/>
            <a:ext cx="9663113" cy="52025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47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371600"/>
            <a:ext cx="10448925" cy="47434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17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39" r="321" b="632"/>
          <a:stretch/>
        </p:blipFill>
        <p:spPr>
          <a:xfrm>
            <a:off x="916770" y="1905000"/>
            <a:ext cx="10358461" cy="3695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5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3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개발일정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37" r="1279" b="1012"/>
          <a:stretch/>
        </p:blipFill>
        <p:spPr>
          <a:xfrm>
            <a:off x="952500" y="1704975"/>
            <a:ext cx="10287000" cy="41814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19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1649" y="75745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목       차</a:t>
            </a:r>
            <a:endParaRPr lang="ko-KR" altLang="en-US" sz="2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6042" y="3127384"/>
            <a:ext cx="8430684" cy="1878496"/>
            <a:chOff x="212651" y="3206557"/>
            <a:chExt cx="8430684" cy="1878496"/>
          </a:xfrm>
        </p:grpSpPr>
        <p:sp>
          <p:nvSpPr>
            <p:cNvPr id="9" name="TextBox 8"/>
            <p:cNvSpPr txBox="1"/>
            <p:nvPr/>
          </p:nvSpPr>
          <p:spPr>
            <a:xfrm>
              <a:off x="453975" y="3575889"/>
              <a:ext cx="1396119" cy="34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531441" cy="369332"/>
              <a:chOff x="212651" y="3255887"/>
              <a:chExt cx="1531441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6553" y="3255887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팀원 소개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890735" y="3206557"/>
              <a:ext cx="1482831" cy="369332"/>
              <a:chOff x="1890735" y="3206557"/>
              <a:chExt cx="1482831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890735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64957" y="320655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기획의도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62460" y="3206557"/>
              <a:ext cx="1931696" cy="369332"/>
              <a:chOff x="4004356" y="3207822"/>
              <a:chExt cx="1931696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004356" y="320782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003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09058" y="3207822"/>
                <a:ext cx="1426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프로젝트소</a:t>
                </a:r>
                <a:r>
                  <a:rPr lang="ko-KR" altLang="en-US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개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758111" y="3206557"/>
              <a:ext cx="2885224" cy="369332"/>
              <a:chOff x="5927035" y="3236652"/>
              <a:chExt cx="2885224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927035" y="323665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004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411417" y="3236652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주요기능 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677279" y="323665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005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151501" y="3236652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a타이틀고딕3" pitchFamily="18" charset="-127"/>
                    <a:ea typeface="a타이틀고딕3" pitchFamily="18" charset="-127"/>
                  </a:rPr>
                  <a:t>후기 </a:t>
                </a:r>
                <a:endParaRPr lang="ko-KR" altLang="en-US" dirty="0">
                  <a:solidFill>
                    <a:schemeClr val="bg1"/>
                  </a:solidFill>
                  <a:latin typeface="a타이틀고딕3" pitchFamily="18" charset="-127"/>
                  <a:ea typeface="a타이틀고딕3" pitchFamily="18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104151" y="3590883"/>
              <a:ext cx="1191605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벤치마킹</a:t>
              </a:r>
              <a:endParaRPr lang="en-US" altLang="ko-KR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기획의도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8480" y="3582177"/>
              <a:ext cx="1903267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소스코드</a:t>
              </a: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85092" y="3592337"/>
              <a:ext cx="1903267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요구사항 분석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개발환경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구성도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개발일정</a:t>
              </a:r>
              <a:endParaRPr lang="en-US" altLang="ko-KR" sz="1400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bg1"/>
                  </a:solidFill>
                  <a:latin typeface="a타이틀고딕2" pitchFamily="18" charset="-127"/>
                  <a:ea typeface="a타이틀고딕2" pitchFamily="18" charset="-127"/>
                  <a:cs typeface="Arial" panose="020B0604020202020204" pitchFamily="34" charset="0"/>
                </a:rPr>
                <a:t>ERD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DF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57949" y="1190613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364476" cy="660429"/>
            <a:chOff x="1188881" y="351819"/>
            <a:chExt cx="136447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3644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003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프로젝트 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216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타이틀고딕2" pitchFamily="18" charset="-127"/>
                  <a:ea typeface="a타이틀고딕2" pitchFamily="18" charset="-127"/>
                </a:rPr>
                <a:t>ERD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53208" y="1649576"/>
            <a:ext cx="10685584" cy="4321242"/>
            <a:chOff x="753208" y="1649576"/>
            <a:chExt cx="10685584" cy="4321242"/>
          </a:xfrm>
        </p:grpSpPr>
        <p:pic>
          <p:nvPicPr>
            <p:cNvPr id="1026" name="Picture 2" descr="C:\Users\KOSTA\Downloads\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08" y="1649576"/>
              <a:ext cx="10685584" cy="4321242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314700" y="1752600"/>
              <a:ext cx="8029575" cy="41243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9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주요기</a:t>
            </a:r>
            <a:r>
              <a:rPr lang="ko-KR" altLang="en-US" sz="3200" dirty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능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0138" y="1771651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회원가입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페이지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77FB217-C672-4142-90E0-C9CAD968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46" y="422460"/>
            <a:ext cx="4774120" cy="61986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490138" y="2596309"/>
            <a:ext cx="62521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 Form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입력받아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ID, PW,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이름 값을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LoginCheck controller </a:t>
            </a:r>
            <a:endParaRPr lang="en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코드에서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처리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PW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개인정보보호를 위해 관리자 또는 외부에서 쉽게 탈취하지 못하도록 암호화를 진행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암호화에 대한 상세한 내용은 뒤에서 설명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 그림들과 같이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ID, PW,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이름 값을 작성하지 않았다면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알림창을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띄운 후 작성해야 회원가입이 진행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94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9701" y="190562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기능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F42A66-6EF9-2A4F-8D06-D191667F6199}"/>
              </a:ext>
            </a:extLst>
          </p:cNvPr>
          <p:cNvSpPr txBox="1"/>
          <p:nvPr/>
        </p:nvSpPr>
        <p:spPr>
          <a:xfrm>
            <a:off x="903676" y="2766387"/>
            <a:ext cx="5237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 화면은 총 일반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네이버 아이디로 로그인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카카오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아이디로 로그인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먼저 일반 로그인 시 아이디와 비밀번호를 입력하여 접근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접근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 </a:t>
            </a:r>
            <a:r>
              <a:rPr lang="en" altLang="ko-KR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LoginCheck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Controller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해당 사용자가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존재하는지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확인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해당 코드에서는 해당 사용자의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아이디와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비밀번호가 맞는지 확인하고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0, 1, -1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값을 반환하여 </a:t>
            </a:r>
            <a:endParaRPr lang="en-US" altLang="ko-KR" sz="16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로그인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화면에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반환값에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대한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메세지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출력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HTML input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태그의 </a:t>
            </a:r>
            <a:r>
              <a:rPr lang="en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required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옵션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20F8016-981C-0042-9F6A-5D8C01E9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99" y="490318"/>
            <a:ext cx="5288403" cy="60757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C7CA905-172C-AF41-93B6-0B254F87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99" y="490318"/>
            <a:ext cx="5288403" cy="6075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49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76191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/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로그아웃 버튼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85" y="1972243"/>
            <a:ext cx="8346830" cy="202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513135" y="5148364"/>
            <a:ext cx="716574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사용자가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하지 않았을 경우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로그인버튼이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활성화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사용자가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로그인했을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경우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OOO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님 환영합니다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! 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메시지와 함께 로그아웃버튼이 활성화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65" y="4236426"/>
            <a:ext cx="2857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" t="5642" r="896" b="7692"/>
          <a:stretch/>
        </p:blipFill>
        <p:spPr bwMode="auto">
          <a:xfrm>
            <a:off x="3630865" y="4236426"/>
            <a:ext cx="14382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84375" y="4290177"/>
            <a:ext cx="114486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: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82094" y="4290177"/>
            <a:ext cx="114807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>
                <a:latin typeface="a타이틀고딕1" pitchFamily="18" charset="-127"/>
                <a:ea typeface="a타이틀고딕1" pitchFamily="18" charset="-127"/>
              </a:rPr>
              <a:t>로그인 후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: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9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23112" y="4697342"/>
            <a:ext cx="6345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클릭 시 </a:t>
            </a:r>
            <a:r>
              <a:rPr lang="en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Logout Controller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세션을 삭제하여 로그아웃을 진행한다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  <a:endParaRPr lang="ko-KR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A7EA860-DEDD-AC4A-AE81-297428C8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692550"/>
            <a:ext cx="7188200" cy="1524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88881" y="1376191"/>
            <a:ext cx="310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로그인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/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로그아웃 버튼</a:t>
            </a:r>
          </a:p>
        </p:txBody>
      </p:sp>
    </p:spTree>
    <p:extLst>
      <p:ext uri="{BB962C8B-B14F-4D97-AF65-F5344CB8AC3E}">
        <p14:creationId xmlns:p14="http://schemas.microsoft.com/office/powerpoint/2010/main" val="27860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8720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Login(Login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9500" y="5761265"/>
            <a:ext cx="4633000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일반 로그인과 네이버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카카오 소셜 로그인 가능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924325-CC57-3346-AF07-C7D733A3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38" y="2003946"/>
            <a:ext cx="4959724" cy="36022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87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387208"/>
            <a:ext cx="34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Naver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8187" y="5940774"/>
            <a:ext cx="6035627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시 수집항목 동의를 얻은 후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콜백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주소로 접근 토큰 발급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240D012-EA08-E44D-BB31-62D0C7F4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20" y="1938477"/>
            <a:ext cx="7506160" cy="37474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158D67B-7D9E-FE49-A1C4-8095BF48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20" y="1938477"/>
            <a:ext cx="7506160" cy="37474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7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5439" y="1486262"/>
            <a:ext cx="345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Naver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020" y="2177685"/>
            <a:ext cx="3669594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발급된 접근 토큰을 이용하여 사용자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프로필 조회 후 회원가입 혹은 로그인 진행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672D63B-05E7-C64F-85A6-3D2EBEFB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98" y="490318"/>
            <a:ext cx="6378766" cy="606471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7558B6A4-C5D6-B74A-AE60-C4C211144D3B}"/>
              </a:ext>
            </a:extLst>
          </p:cNvPr>
          <p:cNvGrpSpPr/>
          <p:nvPr/>
        </p:nvGrpSpPr>
        <p:grpSpPr>
          <a:xfrm>
            <a:off x="265813" y="3266729"/>
            <a:ext cx="4652105" cy="2627347"/>
            <a:chOff x="-10023" y="3161064"/>
            <a:chExt cx="4729224" cy="2627347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5EAC0839-796F-794C-8C4B-F33ED543D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23" y="3161064"/>
              <a:ext cx="4729224" cy="262734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A0F6DF0-B1BD-774D-8CF3-A1D22AE9395D}"/>
                </a:ext>
              </a:extLst>
            </p:cNvPr>
            <p:cNvSpPr/>
            <p:nvPr/>
          </p:nvSpPr>
          <p:spPr>
            <a:xfrm>
              <a:off x="602020" y="4118738"/>
              <a:ext cx="11079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워</a:t>
              </a:r>
              <a:r>
                <a:rPr lang="en-US" altLang="ko-KR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!</a:t>
              </a:r>
              <a:endPara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75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299072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Kakao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8187" y="5904683"/>
            <a:ext cx="6035627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로그인 시 수집항목 동의를 얻은 후 </a:t>
            </a:r>
            <a:r>
              <a:rPr lang="ko-KR" altLang="en-US" sz="1600" dirty="0" err="1">
                <a:latin typeface="a타이틀고딕1" pitchFamily="18" charset="-127"/>
                <a:ea typeface="a타이틀고딕1" pitchFamily="18" charset="-127"/>
              </a:rPr>
              <a:t>콜백</a:t>
            </a: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 주소로 접근 토큰 발급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0C1771F-7946-FE45-A4B6-DE346FCE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82" y="1886016"/>
            <a:ext cx="6382438" cy="37642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팀원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35580" y="1320484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Social Login(</a:t>
            </a:r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Kakao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 API)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400BD7F-BCBD-8048-97B4-377F67C5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05" y="490318"/>
            <a:ext cx="5691433" cy="61418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33DC235-A3A6-E64A-860B-43D986F3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65" y="490318"/>
            <a:ext cx="6106315" cy="61418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8D73AEF-7A8F-204C-A16F-B05D4377A7F0}"/>
              </a:ext>
            </a:extLst>
          </p:cNvPr>
          <p:cNvSpPr txBox="1"/>
          <p:nvPr/>
        </p:nvSpPr>
        <p:spPr>
          <a:xfrm>
            <a:off x="981922" y="1990495"/>
            <a:ext cx="3669594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발급된 접근 토큰을 이용하여 사용자 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a타이틀고딕1" pitchFamily="18" charset="-127"/>
                <a:ea typeface="a타이틀고딕1" pitchFamily="18" charset="-127"/>
              </a:rPr>
              <a:t>프로필 조회 후 회원가입 혹은 로그인 진행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29B5F06-14B4-914C-8251-BE413E3EF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6" y="3137220"/>
            <a:ext cx="4459586" cy="2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1239599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회원정보보기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545" y="4619858"/>
            <a:ext cx="6625660" cy="1717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정보 확인 버튼을 누르면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활용해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에 정보를 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보여줌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b="1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1-1. </a:t>
            </a:r>
            <a:r>
              <a:rPr lang="ko-KR" altLang="ko-KR" sz="1400" b="1" dirty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en-US" altLang="ko-KR" sz="1400" b="1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 X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    - </a:t>
            </a:r>
            <a:r>
              <a:rPr lang="ko-KR" altLang="ko-KR" sz="1400" dirty="0">
                <a:latin typeface="a타이틀고딕1" pitchFamily="18" charset="-127"/>
                <a:ea typeface="a타이틀고딕1" pitchFamily="18" charset="-127"/>
              </a:rPr>
              <a:t>로그인 하지 않은 사용자는 마이 페이지 버튼 클릭 시 로그인 페이지로 이동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1-2. </a:t>
            </a:r>
            <a:r>
              <a:rPr lang="ko-KR" altLang="ko-KR" sz="1400" b="1" dirty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400" b="1" dirty="0" smtClean="0">
                <a:latin typeface="a타이틀고딕1" pitchFamily="18" charset="-127"/>
                <a:ea typeface="a타이틀고딕1" pitchFamily="18" charset="-127"/>
              </a:rPr>
              <a:t> O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    - </a:t>
            </a:r>
            <a:r>
              <a:rPr lang="ko-KR" altLang="ko-KR" sz="1400" dirty="0">
                <a:latin typeface="a타이틀고딕1" pitchFamily="18" charset="-127"/>
                <a:ea typeface="a타이틀고딕1" pitchFamily="18" charset="-127"/>
              </a:rPr>
              <a:t>로그인 한 사용자만이 마이 페이지 버튼 클릭 시 마이 페이지로 </a:t>
            </a:r>
            <a:r>
              <a:rPr lang="ko-KR" altLang="ko-KR" sz="1400" dirty="0" smtClean="0">
                <a:latin typeface="a타이틀고딕1" pitchFamily="18" charset="-127"/>
                <a:ea typeface="a타이틀고딕1" pitchFamily="18" charset="-127"/>
              </a:rPr>
              <a:t>이동</a:t>
            </a:r>
            <a:endParaRPr lang="ko-KR" altLang="ko-KR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89" y="1759493"/>
            <a:ext cx="4813588" cy="28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367334" y="4540319"/>
            <a:ext cx="1816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latin typeface="a타이틀고딕2" pitchFamily="18" charset="-127"/>
                <a:ea typeface="a타이틀고딕2" pitchFamily="18" charset="-127"/>
              </a:rPr>
              <a:t>&lt; </a:t>
            </a:r>
            <a:r>
              <a:rPr lang="ko-KR" altLang="en-US" sz="1200" dirty="0" smtClean="0">
                <a:latin typeface="a타이틀고딕2" pitchFamily="18" charset="-127"/>
                <a:ea typeface="a타이틀고딕2" pitchFamily="18" charset="-127"/>
              </a:rPr>
              <a:t>회원정보보기 소스코드</a:t>
            </a:r>
            <a:r>
              <a:rPr lang="en-US" altLang="ko-KR" sz="1200" dirty="0" smtClean="0">
                <a:latin typeface="a타이틀고딕2" pitchFamily="18" charset="-127"/>
                <a:ea typeface="a타이틀고딕2" pitchFamily="18" charset="-127"/>
              </a:rPr>
              <a:t> &gt;</a:t>
            </a:r>
            <a:endParaRPr lang="ko-KR" altLang="ko-KR" sz="12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81" y="1749895"/>
            <a:ext cx="4055816" cy="280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96" y="1997902"/>
            <a:ext cx="4985682" cy="291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38" y="1997902"/>
            <a:ext cx="4591958" cy="291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36849" y="5424094"/>
            <a:ext cx="831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정보 수정 버튼을 누르면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활용해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 Modals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에 정보를 보여주고 정보를 수정하게 설계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8881" y="1364910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회원정보수정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20514" y="5538390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회원 탈퇴 버튼을 누르면  회원 탈퇴 설계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3" y="1956488"/>
            <a:ext cx="3511062" cy="332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0" y="1956488"/>
            <a:ext cx="4970585" cy="332807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88881" y="1364910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마이페이지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기능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회원탈퇴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4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8881" y="1342878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75"/>
          <a:stretch/>
        </p:blipFill>
        <p:spPr bwMode="auto">
          <a:xfrm>
            <a:off x="2717494" y="1919801"/>
            <a:ext cx="6757012" cy="3357912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07440" y="5445760"/>
            <a:ext cx="99771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유기동물조회를 클릭하면 전체 리스트가 나온다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이때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처음 리스트를 출력하는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이 따로 존재하고 한 페이지마다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개의 유기동물이 나온다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39240" y="5478532"/>
            <a:ext cx="9113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품종의 </a:t>
            </a:r>
            <a:r>
              <a:rPr lang="ko-KR" altLang="en-US" dirty="0" err="1">
                <a:latin typeface="a타이틀고딕1" pitchFamily="18" charset="-127"/>
                <a:ea typeface="a타이틀고딕1" pitchFamily="18" charset="-127"/>
              </a:rPr>
              <a:t>대분류를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 선택하면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를 통해 소분류가 자동으로 바뀌게 된다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196777536" descr="EMB00001a3035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81" y="2331906"/>
            <a:ext cx="4511040" cy="23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16" y="2331906"/>
            <a:ext cx="5259626" cy="23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35103" y="4436629"/>
            <a:ext cx="714994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시도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시군구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대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/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소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으로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4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 조건이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이때 초기에는 모든 조건이 전체로 되어있고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검색을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할 때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가지만 선택하고 나머지는 전체로 해야 검색이 가능하다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단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품종은 </a:t>
            </a:r>
            <a:r>
              <a:rPr lang="ko-KR" altLang="en-US" sz="1400" dirty="0" err="1">
                <a:latin typeface="a타이틀고딕1" pitchFamily="18" charset="-127"/>
                <a:ea typeface="a타이틀고딕1" pitchFamily="18" charset="-127"/>
              </a:rPr>
              <a:t>대분류와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 소분류를 함께 검색할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즉 검색버튼을 누르면 </a:t>
            </a:r>
            <a:r>
              <a:rPr lang="en-US" altLang="ko-KR" sz="1400" dirty="0" err="1" smtClean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통해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에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있는 총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5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가지의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경우 중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가지가 나온다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91" y="2674411"/>
            <a:ext cx="6666958" cy="144802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_x196777936" descr="EMB00001a3035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17" y="3623778"/>
            <a:ext cx="3117710" cy="21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196776736" descr="EMB00001a3035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40" y="2379071"/>
            <a:ext cx="3985663" cy="115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34720" y="4792875"/>
            <a:ext cx="1032256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페이지가 바뀌면 그 페이지를 의미하는 변수를 이용하여 다음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개의 동물 </a:t>
            </a: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유기동물리스트가 나오게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그리고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페이지를 함께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div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묶어서 어떠한 조건이든 그 조건에 맞게 페이지가 넘어간다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8" name="_x196777936" descr="EMB00001a3035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66" y="2640110"/>
            <a:ext cx="6479867" cy="12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88881" y="1538437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6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39240" y="3596640"/>
            <a:ext cx="91135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받아온 공공데이터에서 보호소위치와 품종의 정보를 분리하기 위해 모두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sql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해결하려고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했으나 일부는 자바로 </a:t>
            </a:r>
            <a:r>
              <a:rPr lang="ko-KR" altLang="en-US" dirty="0" err="1">
                <a:latin typeface="a타이틀고딕1" pitchFamily="18" charset="-127"/>
                <a:ea typeface="a타이틀고딕1" pitchFamily="18" charset="-127"/>
              </a:rPr>
              <a:t>코딩하였고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hashset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을 이용하여 중복을 제거해주었다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4" name="_x142361320" descr="EMB00001a3035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1" y="2719732"/>
            <a:ext cx="4328160" cy="7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_x142361480" descr="EMB00001a3035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4568885"/>
            <a:ext cx="4208180" cy="16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_x142359400" descr="EMB00001a3035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9" y="4568885"/>
            <a:ext cx="3307176" cy="16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142361560" descr="EMB00001a30353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27" y="1919607"/>
            <a:ext cx="7018546" cy="7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88881" y="1243725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유기동물조회 페이지  </a:t>
            </a:r>
            <a:r>
              <a:rPr lang="en-US" altLang="ko-KR" sz="2400" dirty="0" smtClean="0">
                <a:latin typeface="a타이틀고딕2" pitchFamily="18" charset="-127"/>
                <a:ea typeface="a타이틀고딕2" pitchFamily="18" charset="-127"/>
              </a:rPr>
              <a:t>-  </a:t>
            </a:r>
            <a:r>
              <a:rPr lang="ko-KR" altLang="en-US" sz="2000" dirty="0" smtClean="0">
                <a:latin typeface="a타이틀고딕1" pitchFamily="18" charset="-127"/>
                <a:ea typeface="a타이틀고딕1" pitchFamily="18" charset="-127"/>
              </a:rPr>
              <a:t>검색</a:t>
            </a:r>
            <a:endParaRPr lang="ko-KR" altLang="en-US" sz="2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8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8881" y="1397963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유기동물 상세정보 페이지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24161" y="2046351"/>
            <a:ext cx="440927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상세보기버튼을 누르면 사세정보가 나오고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보호소 위치를 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볼 수 있는 지도를 따로 </a:t>
            </a:r>
            <a:r>
              <a:rPr lang="en-US" altLang="ko-KR" dirty="0" err="1">
                <a:latin typeface="a타이틀고딕1" pitchFamily="18" charset="-127"/>
                <a:ea typeface="a타이틀고딕1" pitchFamily="18" charset="-127"/>
              </a:rPr>
              <a:t>jsp</a:t>
            </a:r>
            <a:r>
              <a:rPr lang="ko-KR" altLang="en-US" dirty="0">
                <a:latin typeface="a타이틀고딕1" pitchFamily="18" charset="-127"/>
                <a:ea typeface="a타이틀고딕1" pitchFamily="18" charset="-127"/>
              </a:rPr>
              <a:t>로 </a:t>
            </a:r>
            <a:endParaRPr lang="en-US" altLang="ko-KR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 smtClean="0">
                <a:latin typeface="a타이틀고딕1" pitchFamily="18" charset="-127"/>
                <a:ea typeface="a타이틀고딕1" pitchFamily="18" charset="-127"/>
              </a:rPr>
              <a:t>빼서 추가해주었다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dirty="0">
              <a:latin typeface="a타이틀고딕1" pitchFamily="18" charset="-127"/>
              <a:ea typeface="a타이틀고딕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42100" y="796804"/>
            <a:ext cx="4557705" cy="5635393"/>
            <a:chOff x="6540500" y="790920"/>
            <a:chExt cx="4848860" cy="5995393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0" y="790920"/>
              <a:ext cx="4848860" cy="3516516"/>
            </a:xfrm>
            <a:prstGeom prst="rect">
              <a:avLst/>
            </a:prstGeom>
            <a:noFill/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0" y="4307437"/>
              <a:ext cx="4848860" cy="2478876"/>
            </a:xfrm>
            <a:prstGeom prst="rect">
              <a:avLst/>
            </a:prstGeom>
            <a:noFill/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3" name="_x142360680" descr="EMB00001a30354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1" r="1918" b="9353"/>
          <a:stretch/>
        </p:blipFill>
        <p:spPr bwMode="auto">
          <a:xfrm>
            <a:off x="1503679" y="3254497"/>
            <a:ext cx="4429761" cy="78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_x196776976" descr="EMB00001a30355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 b="22593"/>
          <a:stretch/>
        </p:blipFill>
        <p:spPr bwMode="auto">
          <a:xfrm>
            <a:off x="1799160" y="4190906"/>
            <a:ext cx="3757760" cy="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88726" y="5026488"/>
            <a:ext cx="450727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Google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Geocoding API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이용하였고 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servlet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을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통해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넘어온 그 동물의 정보를 </a:t>
            </a:r>
            <a:r>
              <a:rPr lang="en-US" altLang="ko-KR" sz="1400" dirty="0" err="1">
                <a:latin typeface="a타이틀고딕1" pitchFamily="18" charset="-127"/>
                <a:ea typeface="a타이틀고딕1" pitchFamily="18" charset="-127"/>
              </a:rPr>
              <a:t>jQuery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를 써서 위도와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경도를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계산해 위치를 잡아주었다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그리고 지도를 통해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확대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및 축소가 가능하며 위성사진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실제사진을 </a:t>
            </a:r>
            <a:r>
              <a:rPr lang="ko-KR" altLang="en-US" sz="1400" dirty="0">
                <a:latin typeface="a타이틀고딕1" pitchFamily="18" charset="-127"/>
                <a:ea typeface="a타이틀고딕1" pitchFamily="18" charset="-127"/>
              </a:rPr>
              <a:t>볼 수 있다</a:t>
            </a: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6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8146" cy="660429"/>
            <a:chOff x="1188881" y="351819"/>
            <a:chExt cx="1188146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001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소개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팀원소개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0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933" y="6111380"/>
            <a:ext cx="4043699" cy="7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" y="4119576"/>
            <a:ext cx="2115713" cy="21367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3" y="1492159"/>
            <a:ext cx="2084151" cy="20175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38" y="1467034"/>
            <a:ext cx="2047501" cy="20678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38" y="4117929"/>
            <a:ext cx="2047501" cy="21399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42" y="1492159"/>
            <a:ext cx="2084150" cy="20175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04344" y="1467034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배윤호 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팀장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4690" y="146703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배재영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33988" y="14670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정한영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932768" y="2414588"/>
            <a:ext cx="52389" cy="100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04344" y="411792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강희원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4690" y="41179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임상혁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4344" y="1836366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전자전기공학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0490" y="1836366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정보보호학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33988" y="183636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영상디자인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4344" y="4487261"/>
            <a:ext cx="115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스마트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IT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보안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74690" y="448726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정보보호학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4819" y="2195770"/>
            <a:ext cx="1556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눈 위에 점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머리가 살짝 갈색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왼손 세 번째 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손가락 비싼 반지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사실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렌즈꼈음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블루스크린 장인</a:t>
            </a:r>
            <a:endParaRPr lang="ko-KR" altLang="en-US" sz="1400" dirty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1455" y="2195770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롤토체스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장인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/>
            </a:r>
            <a:b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그림판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장인</a:t>
            </a:r>
            <a:endParaRPr lang="ko-KR" altLang="en-US" sz="1400" dirty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33988" y="2195770"/>
            <a:ext cx="17924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디자인 장인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뒤끝이 매우 강함</a:t>
            </a:r>
            <a:endParaRPr lang="en-US" altLang="ko-KR" sz="1400" dirty="0" smtClean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왼쪽 약지 반지 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(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곧 결혼일거라 예상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알고 보니 큰 형님</a:t>
            </a:r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94819" y="4797167"/>
            <a:ext cx="1774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모달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하다 짜증남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뜨거운 거 잘 먹음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차가운 것도 잘 먹음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커피 마시기 장인</a:t>
            </a:r>
            <a:endParaRPr lang="ko-KR" altLang="en-US" sz="1400" dirty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11455" y="4813099"/>
            <a:ext cx="31726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혼자 이상한 거 함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롤토체스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장인 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아직 게임 하다 안 걸림</a:t>
            </a:r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머리가 곧 단발</a:t>
            </a:r>
            <a:endParaRPr lang="en-US" altLang="ko-KR" sz="14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4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 err="1" smtClean="0">
                <a:solidFill>
                  <a:schemeClr val="accent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앱등이</a:t>
            </a:r>
            <a:endParaRPr lang="en-US" altLang="ko-KR" sz="1400" dirty="0" smtClean="0">
              <a:solidFill>
                <a:schemeClr val="accent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ko-KR" altLang="en-US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1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리스트 확인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6140" y="5013732"/>
            <a:ext cx="76619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를 이용한 </a:t>
            </a:r>
            <a:r>
              <a:rPr lang="ko-KR" altLang="ko-KR" dirty="0" err="1">
                <a:latin typeface="a타이틀고딕1" pitchFamily="18" charset="-127"/>
                <a:ea typeface="a타이틀고딕1" pitchFamily="18" charset="-127"/>
              </a:rPr>
              <a:t>페이징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 기법을 적용시켜 한 페이지 당 </a:t>
            </a:r>
            <a:r>
              <a:rPr lang="en-US" altLang="ko-KR" dirty="0">
                <a:latin typeface="a타이틀고딕1" pitchFamily="18" charset="-127"/>
                <a:ea typeface="a타이틀고딕1" pitchFamily="18" charset="-127"/>
              </a:rPr>
              <a:t>10</a:t>
            </a:r>
            <a:r>
              <a:rPr lang="ko-KR" altLang="ko-KR" dirty="0">
                <a:latin typeface="a타이틀고딕1" pitchFamily="18" charset="-127"/>
                <a:ea typeface="a타이틀고딕1" pitchFamily="18" charset="-127"/>
              </a:rPr>
              <a:t>개씩 게시물을 확인 </a:t>
            </a:r>
            <a:r>
              <a:rPr lang="ko-KR" altLang="ko-KR" dirty="0" smtClean="0">
                <a:latin typeface="a타이틀고딕1" pitchFamily="18" charset="-127"/>
                <a:ea typeface="a타이틀고딕1" pitchFamily="18" charset="-127"/>
              </a:rPr>
              <a:t>가능</a:t>
            </a:r>
            <a:endParaRPr lang="ko-KR" altLang="ko-KR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3" y="1936867"/>
            <a:ext cx="4026130" cy="298132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76950" y="2407211"/>
            <a:ext cx="4848225" cy="22600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00023" y="5425464"/>
            <a:ext cx="10214206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페이지를 클릭하면 해당 스크립트 함수가 실행되며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처음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커뮤니티 게시판에 들어왔을 시 페이지를 클릭하지 않아도 목록을 확인할 수 있도록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page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변수에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을 넣어 함수 실행</a:t>
            </a:r>
          </a:p>
        </p:txBody>
      </p:sp>
    </p:spTree>
    <p:extLst>
      <p:ext uri="{BB962C8B-B14F-4D97-AF65-F5344CB8AC3E}">
        <p14:creationId xmlns:p14="http://schemas.microsoft.com/office/powerpoint/2010/main" val="12824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68859" y="4900554"/>
            <a:ext cx="7454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O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글쓰기 페이지로 이동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X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페이지로 이동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글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 시 데이터베이스에 해당 글 번호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작성자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제목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내용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작성일이 저장되며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글 내용의 </a:t>
            </a:r>
            <a:r>
              <a:rPr lang="ko-KR" altLang="en-US" sz="1600" b="1" dirty="0" err="1" smtClean="0">
                <a:latin typeface="a타이틀고딕1" pitchFamily="18" charset="-127"/>
                <a:ea typeface="a타이틀고딕1" pitchFamily="18" charset="-127"/>
              </a:rPr>
              <a:t>개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행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문자를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html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에서 인식 할 수 있도록 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&lt;</a:t>
            </a:r>
            <a:r>
              <a:rPr lang="en-US" altLang="ko-KR" sz="1600" b="1" dirty="0" err="1">
                <a:latin typeface="a타이틀고딕1" pitchFamily="18" charset="-127"/>
                <a:ea typeface="a타이틀고딕1" pitchFamily="18" charset="-127"/>
              </a:rPr>
              <a:t>br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&gt;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태그로 바꿔 줌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글쓰기 버튼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770881" y="3221869"/>
            <a:ext cx="5459747" cy="3609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52" y="2028707"/>
            <a:ext cx="4193248" cy="2765418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6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87207" y="5336136"/>
            <a:ext cx="9217587" cy="65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제목을 클릭하면 해당 글의 상세페이지로 이동하며 조회수가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1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늘어나게 되며 이때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사용자의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쿠키 값을 비교하여 글을 클릭한 사람의 쿠키 값이 같을 경우 조회수가 더 이상 늘어나지 않도록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947448" y="2039920"/>
            <a:ext cx="8297104" cy="29893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2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00269" y="5406472"/>
            <a:ext cx="979146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한 사용자와 글의 작성자가 같을 경우 상세 보기 페이지로 이동하였을 때 아래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수정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en-US" altLang="ko-KR" sz="1600" b="1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목록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버튼이 나타남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수정버튼을 통해 글 제목과 내용을 수정할 수 있으며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,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삭제버튼을 통해 글을 삭제 가능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6139" y="1802709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3-1.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된 사용자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==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작성자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024" y="2193710"/>
            <a:ext cx="3991952" cy="3088757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0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03347" y="5380096"/>
            <a:ext cx="97853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위 사진처럼 로그인 한 사용자와 글 작성자가 같지 않을 경우 하단에 </a:t>
            </a:r>
            <a:r>
              <a:rPr lang="ko-KR" altLang="ko-KR" sz="1600" b="1" dirty="0">
                <a:latin typeface="a타이틀고딕1" pitchFamily="18" charset="-127"/>
                <a:ea typeface="a타이틀고딕1" pitchFamily="18" charset="-127"/>
              </a:rPr>
              <a:t>목록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버튼만 나타남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JSTL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choose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문을 사용하여 로그인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와 글 작성자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비교하여 같을 경우와 다를 경우에 대한 하단 버튼을 설정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6139" y="1812869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3-2.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로그인 된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!=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글 작성자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54" y="2200689"/>
            <a:ext cx="3162584" cy="298814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8" y="2757291"/>
            <a:ext cx="5516540" cy="18677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8881" y="1353895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글 상세보기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01643" y="5588098"/>
            <a:ext cx="720376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O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등록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/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X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 =&gt;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페이지로 이동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/>
            </a:r>
            <a:b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</a:b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등록될 때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Ajax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를 이용하여 쓴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바로 등록 하여 확인 할 수 있도록 적용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9699" y="1782973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4-1. </a:t>
            </a: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을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안 했을 경우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326660" y="2121527"/>
            <a:ext cx="5731510" cy="6216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999699" y="2820479"/>
            <a:ext cx="2207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4-2. </a:t>
            </a: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로그인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을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했을 경우</a:t>
            </a:r>
            <a:endParaRPr lang="ko-KR" altLang="en-US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9" name="그림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326660" y="3159033"/>
            <a:ext cx="5731510" cy="21977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188881" y="135389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댓글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15" name="그림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626313" y="2398970"/>
            <a:ext cx="4939375" cy="5540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930458" y="1979835"/>
            <a:ext cx="233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등록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b="1" dirty="0" smtClean="0">
                <a:latin typeface="a타이틀고딕1" pitchFamily="18" charset="-127"/>
                <a:ea typeface="a타이틀고딕1" pitchFamily="18" charset="-127"/>
              </a:rPr>
              <a:t>날짜 및 시간 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3848" y="3913352"/>
            <a:ext cx="9164304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창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(</a:t>
            </a:r>
            <a:r>
              <a:rPr lang="en-US" altLang="ko-KR" sz="1600" dirty="0" err="1">
                <a:latin typeface="a타이틀고딕1" pitchFamily="18" charset="-127"/>
                <a:ea typeface="a타이틀고딕1" pitchFamily="18" charset="-127"/>
              </a:rPr>
              <a:t>textarea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)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의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id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값을 가져와 부모의 부모 위치 전에 작성된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댓글을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띄우는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html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문을 작성하여 띄워줌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4329881" y="4811693"/>
            <a:ext cx="3532239" cy="3917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010059" y="5292664"/>
            <a:ext cx="617188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로그인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==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등록 사용자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&gt;&gt;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삭제버튼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err="1" smtClean="0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삭제 될 때 현재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댓글이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작성되어 있는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&lt;td&gt;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태그와 </a:t>
            </a:r>
            <a:r>
              <a:rPr lang="ko-KR" altLang="ko-KR" sz="1600" dirty="0" err="1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 작성자와 </a:t>
            </a:r>
            <a:endParaRPr lang="en-US" altLang="ko-KR" sz="1600" dirty="0" smtClean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600" dirty="0" smtClean="0">
                <a:latin typeface="a타이틀고딕1" pitchFamily="18" charset="-127"/>
                <a:ea typeface="a타이틀고딕1" pitchFamily="18" charset="-127"/>
              </a:rPr>
              <a:t>날짜를 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띄워주는 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&lt;td&gt;</a:t>
            </a:r>
            <a:r>
              <a:rPr lang="ko-KR" altLang="ko-KR" sz="1600" dirty="0">
                <a:latin typeface="a타이틀고딕1" pitchFamily="18" charset="-127"/>
                <a:ea typeface="a타이틀고딕1" pitchFamily="18" charset="-127"/>
              </a:rPr>
              <a:t>태그를 찾아 삭제</a:t>
            </a:r>
            <a:r>
              <a:rPr lang="en-US" altLang="ko-KR" sz="1600" dirty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ko-KR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4106" y="3138093"/>
            <a:ext cx="1663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등록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Ajax]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244253" y="3584044"/>
            <a:ext cx="3703491" cy="2219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264106" y="4383925"/>
            <a:ext cx="1663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[ </a:t>
            </a:r>
            <a:r>
              <a:rPr lang="ko-KR" altLang="ko-KR" sz="1600" b="1" dirty="0" err="1" smtClean="0">
                <a:latin typeface="a타이틀고딕1" pitchFamily="18" charset="-127"/>
                <a:ea typeface="a타이틀고딕1" pitchFamily="18" charset="-127"/>
              </a:rPr>
              <a:t>댓글</a:t>
            </a:r>
            <a:r>
              <a:rPr lang="ko-KR" altLang="ko-KR" sz="1600" b="1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600" b="1" dirty="0" smtClean="0">
                <a:latin typeface="a타이틀고딕1" pitchFamily="18" charset="-127"/>
                <a:ea typeface="a타이틀고딕1" pitchFamily="18" charset="-127"/>
              </a:rPr>
              <a:t>삭제</a:t>
            </a:r>
            <a:r>
              <a:rPr lang="en-US" altLang="ko-KR" sz="1600" b="1" dirty="0" smtClean="0">
                <a:latin typeface="a타이틀고딕1" pitchFamily="18" charset="-127"/>
                <a:ea typeface="a타이틀고딕1" pitchFamily="18" charset="-127"/>
              </a:rPr>
              <a:t> Ajax]</a:t>
            </a:r>
            <a:endParaRPr lang="ko-KR" altLang="ko-KR" sz="1600" b="1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8881" y="135389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커뮤니티 게시판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댓글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6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97764" cy="660429"/>
            <a:chOff x="1188881" y="351819"/>
            <a:chExt cx="1197764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소스코드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8881" y="129907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반응형</a:t>
            </a:r>
            <a:r>
              <a:rPr lang="ko-KR" altLang="en-US" sz="2400" dirty="0" smtClean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ko-KR" altLang="en-US" sz="2400" dirty="0" err="1" smtClean="0">
                <a:latin typeface="a타이틀고딕2" pitchFamily="18" charset="-127"/>
                <a:ea typeface="a타이틀고딕2" pitchFamily="18" charset="-127"/>
              </a:rPr>
              <a:t>메뉴바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9321" y="5148364"/>
            <a:ext cx="717337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사용자가 아래로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스크롤할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경우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TOP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의 값을 계산하여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메뉴바가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TOP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이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0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이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되었을때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기존의 </a:t>
            </a:r>
            <a:r>
              <a:rPr lang="ko-KR" altLang="en-US" sz="1600" dirty="0" err="1" smtClean="0">
                <a:latin typeface="a타이틀고딕1" pitchFamily="18" charset="-127"/>
                <a:ea typeface="a타이틀고딕1" pitchFamily="18" charset="-127"/>
              </a:rPr>
              <a:t>메뉴바에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600" dirty="0" err="1" smtClean="0">
                <a:latin typeface="a타이틀고딕1" pitchFamily="18" charset="-127"/>
                <a:ea typeface="a타이틀고딕1" pitchFamily="18" charset="-127"/>
              </a:rPr>
              <a:t>addClass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가 되어 화면상단에 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Fixed </a:t>
            </a:r>
            <a:r>
              <a:rPr lang="ko-KR" altLang="en-US" sz="1600" dirty="0" smtClean="0">
                <a:latin typeface="a타이틀고딕1" pitchFamily="18" charset="-127"/>
                <a:ea typeface="a타이틀고딕1" pitchFamily="18" charset="-127"/>
              </a:rPr>
              <a:t>된다</a:t>
            </a:r>
            <a:r>
              <a:rPr lang="en-US" altLang="ko-KR" sz="16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endParaRPr lang="en-US" altLang="ko-KR" sz="1600" dirty="0">
              <a:latin typeface="a타이틀고딕1" pitchFamily="18" charset="-127"/>
              <a:ea typeface="a타이틀고딕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49" y="1952246"/>
            <a:ext cx="4325830" cy="246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7" y="1646338"/>
            <a:ext cx="3194538" cy="308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90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042273" cy="660429"/>
            <a:chOff x="1188881" y="351819"/>
            <a:chExt cx="104227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827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AWS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40899" y="2101187"/>
            <a:ext cx="256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EC2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6153" y="3078669"/>
            <a:ext cx="279756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AWS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기본으로 제공하는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Amazon Linux 2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Tomcat 8.5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구축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9A62C782-C086-B549-B15E-1E1B00FB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33" y="490318"/>
            <a:ext cx="7506765" cy="614842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042273" cy="660429"/>
            <a:chOff x="1188881" y="351819"/>
            <a:chExt cx="104227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827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AWS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957749"/>
            <a:ext cx="261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AWS RDS Service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1068" y="2935231"/>
            <a:ext cx="279756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Oracle 12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클릭 몇 번만으로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24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 내내 접속 가능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근데 많이 쓰면 돈 듦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자체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보안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백업 기능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861492F6-E5BE-1B40-AC1E-B39C14674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22298"/>
            <a:ext cx="7421696" cy="609115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기획의도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4031" cy="660429"/>
            <a:chOff x="1188881" y="351819"/>
            <a:chExt cx="1844031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40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DB </a:t>
              </a:r>
              <a:r>
                <a:rPr lang="en-US" altLang="ko-KR" sz="2200" dirty="0" err="1">
                  <a:latin typeface="a타이틀고딕2" pitchFamily="18" charset="-127"/>
                  <a:ea typeface="a타이틀고딕2" pitchFamily="18" charset="-127"/>
                </a:rPr>
                <a:t>Encrytion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43780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MessageDigest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Class(SHA-256)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1154" y="5335655"/>
            <a:ext cx="783515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비밀번호같은 민감한 개인정보를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평문으로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저장하면 안됨 </a:t>
            </a:r>
            <a:r>
              <a:rPr lang="en-US" altLang="ko-KR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법의 철퇴를 맞음</a:t>
            </a:r>
            <a:r>
              <a:rPr lang="en-US" altLang="ko-KR" sz="1600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개인정보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유출문제와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오용방지를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위해 안정성이 검증된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SHA-256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해시 알고리즘 사용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33E506F9-6CD7-F14B-9865-6820D953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1" y="2372717"/>
            <a:ext cx="10434918" cy="24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803B86A-310C-504B-91C8-A6AE317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18" y="1067093"/>
            <a:ext cx="6168378" cy="4089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86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4031" cy="660429"/>
            <a:chOff x="1188881" y="351819"/>
            <a:chExt cx="1844031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40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DB </a:t>
              </a:r>
              <a:r>
                <a:rPr lang="en-US" altLang="ko-KR" sz="2200" dirty="0" err="1">
                  <a:latin typeface="a타이틀고딕2" pitchFamily="18" charset="-127"/>
                  <a:ea typeface="a타이틀고딕2" pitchFamily="18" charset="-127"/>
                </a:rPr>
                <a:t>Encrytion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43780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a타이틀고딕2" pitchFamily="18" charset="-127"/>
                <a:ea typeface="a타이틀고딕2" pitchFamily="18" charset="-127"/>
              </a:rPr>
              <a:t>MessageDigest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Class(SHA-256)</a:t>
            </a:r>
            <a:endParaRPr lang="ko-KR" altLang="en-US" sz="24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59D565F-BB8B-B644-9DDE-2D00BEF1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176923"/>
            <a:ext cx="5652483" cy="38558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80F262D-5080-B544-BC62-4D750000FB76}"/>
              </a:ext>
            </a:extLst>
          </p:cNvPr>
          <p:cNvSpPr txBox="1"/>
          <p:nvPr/>
        </p:nvSpPr>
        <p:spPr>
          <a:xfrm>
            <a:off x="6360224" y="2447301"/>
            <a:ext cx="5652483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암호화방식은 크게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Secure Proxy, Plug-in, API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방식 존재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방식은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DB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 방식 중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호출 방식에 속함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SHA-256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해시 알고리즘은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단방향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해시함수로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암호화된 결과값으로 원래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평문을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알아낼 수 없음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그래서 우리가 타사이트에서 비밀번호 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찾기 하면 비밀번호는</a:t>
            </a:r>
            <a:endParaRPr lang="en-US" altLang="ko-KR" sz="1600" dirty="0" smtClean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알려주지 않고 재설정하라는 이유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B066BC7-F1C5-754D-AE24-AC740EDD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7" y="1437800"/>
            <a:ext cx="5652483" cy="47236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24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85814" y="1988985"/>
            <a:ext cx="3662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2" pitchFamily="18" charset="-127"/>
                <a:ea typeface="a타이틀고딕2" pitchFamily="18" charset="-127"/>
              </a:rPr>
              <a:t>Tomcat </a:t>
            </a:r>
            <a:r>
              <a:rPr lang="ko-KR" altLang="en-US" sz="2400" dirty="0">
                <a:latin typeface="a타이틀고딕2" pitchFamily="18" charset="-127"/>
                <a:ea typeface="a타이틀고딕2" pitchFamily="18" charset="-127"/>
              </a:rPr>
              <a:t>가상 호스트 지정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082B91E-642A-1F4E-83FE-53F2DEF6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2908469"/>
            <a:ext cx="10473966" cy="645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CB5A2D9-9114-B44D-8EE5-ADCD0581AFFC}"/>
              </a:ext>
            </a:extLst>
          </p:cNvPr>
          <p:cNvSpPr txBox="1"/>
          <p:nvPr/>
        </p:nvSpPr>
        <p:spPr>
          <a:xfrm>
            <a:off x="1630567" y="3943270"/>
            <a:ext cx="918446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Tomcat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설치 디렉토리에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conf/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server.xml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위치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경로에서 위 코드처럼 자신의 도메인주소와 </a:t>
            </a:r>
            <a:r>
              <a:rPr lang="ko-KR" altLang="en-US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빌드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된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war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경로를 지정해주면 해당 도메인으로 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접속 시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배포된 프로젝트 </a:t>
            </a:r>
            <a:r>
              <a:rPr lang="en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WAS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연동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8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2CD1B25-B109-5B47-B307-EB2D49AD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41" y="1498294"/>
            <a:ext cx="6187568" cy="39406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7E57594-11D4-9E40-8BC9-1829147BB3B4}"/>
              </a:ext>
            </a:extLst>
          </p:cNvPr>
          <p:cNvSpPr txBox="1"/>
          <p:nvPr/>
        </p:nvSpPr>
        <p:spPr>
          <a:xfrm>
            <a:off x="1495894" y="5676777"/>
            <a:ext cx="91844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도메인은 총 두개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/ f1c04.xyz)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-&gt; f1c04.xyz(3.34.139.44)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연결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1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846980" cy="660429"/>
            <a:chOff x="1188881" y="351819"/>
            <a:chExt cx="1846980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타이틀고딕2" pitchFamily="18" charset="-127"/>
                  <a:ea typeface="a타이틀고딕2" pitchFamily="18" charset="-127"/>
                </a:rPr>
                <a:t>004 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주요기능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8469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타이틀고딕2" pitchFamily="18" charset="-127"/>
                  <a:ea typeface="a타이틀고딕2" pitchFamily="18" charset="-127"/>
                </a:rPr>
                <a:t>Domain </a:t>
              </a:r>
              <a:r>
                <a:rPr lang="ko-KR" altLang="en-US" sz="2200" dirty="0">
                  <a:latin typeface="a타이틀고딕2" pitchFamily="18" charset="-127"/>
                  <a:ea typeface="a타이틀고딕2" pitchFamily="18" charset="-127"/>
                </a:rPr>
                <a:t>적용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F5143F0-4A35-6145-A359-DACD44E5F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11495" y="-11529905"/>
            <a:ext cx="2517497" cy="12926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9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 EC2 인스턴스 상세 정보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501BC6F-C457-3945-89F2-49CCF224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11672" y="-33909079"/>
            <a:ext cx="3488966" cy="12437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3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RDS 상세정보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CB5A2D9-9114-B44D-8EE5-ADCD0581AFFC}"/>
              </a:ext>
            </a:extLst>
          </p:cNvPr>
          <p:cNvSpPr txBox="1"/>
          <p:nvPr/>
        </p:nvSpPr>
        <p:spPr>
          <a:xfrm>
            <a:off x="1188881" y="6265380"/>
            <a:ext cx="91844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Bowmeow.ga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-&gt; f1c04.xyz/Team4_war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포워딩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0D7AE9C-1B0E-D04A-9692-73C7FF39C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03" y="1144440"/>
            <a:ext cx="7697740" cy="50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후기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5814" y="1280160"/>
            <a:ext cx="102714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5814" y="307848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69014" y="307848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5814" y="488696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69014" y="4886960"/>
            <a:ext cx="4988266" cy="152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766557" cy="660429"/>
            <a:chOff x="1188881" y="351819"/>
            <a:chExt cx="766557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005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후</a:t>
              </a:r>
              <a:r>
                <a:rPr lang="ko-KR" altLang="en-US" sz="1200" dirty="0">
                  <a:latin typeface="a타이틀고딕2" pitchFamily="18" charset="-127"/>
                  <a:ea typeface="a타이틀고딕2" pitchFamily="18" charset="-127"/>
                </a:rPr>
                <a:t>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7649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후 기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12551" y="1280160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배윤호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2551" y="3078480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강희</a:t>
            </a:r>
            <a:r>
              <a:rPr lang="ko-KR" altLang="en-US" sz="2200" dirty="0">
                <a:latin typeface="a타이틀고딕2" pitchFamily="18" charset="-127"/>
                <a:ea typeface="a타이틀고딕2" pitchFamily="18" charset="-127"/>
              </a:rPr>
              <a:t>원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6768" y="3078480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정한영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551" y="4886960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배재영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5751" y="4886960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임상혁</a:t>
            </a:r>
            <a:endParaRPr lang="en-US" altLang="ko-KR" sz="2200" dirty="0" smtClean="0">
              <a:latin typeface="a타이틀고딕2" pitchFamily="18" charset="-127"/>
              <a:ea typeface="a타이틀고딕2" pitchFamily="18" charset="-127"/>
            </a:endParaRPr>
          </a:p>
        </p:txBody>
      </p:sp>
      <p:pic>
        <p:nvPicPr>
          <p:cNvPr id="21" name="Picture 3" descr="C:\Users\e33eo\Desktop\index-animalfri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01" y="2057540"/>
            <a:ext cx="4043699" cy="7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10960" y="3596640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파일정리를 제때 제때 해야 할 것 같습니다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 협업프로그램을 처음 사용해봐서 신기하고 어려웠습니다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3467" y="3596640"/>
            <a:ext cx="463296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Modals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일찍 알았더라면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Form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들을 많이 만들지 않았을  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텐데 다음 프로젝트에는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Modals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를 활용해 더 아름답고 실용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적인 홈페이지를 만들 것이다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8880" y="1749763"/>
            <a:ext cx="574023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검색을 할 때 조건에 따른 경우의 수가 예상했던 것보다 많아서 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구현을 다 하지 못했던 것들이 아쉬웠고 검색과 페이지를 연동하는 것이</a:t>
            </a:r>
            <a:endParaRPr lang="en-US" altLang="ko-KR" sz="1400" dirty="0" smtClean="0">
              <a:latin typeface="a타이틀고딕1" pitchFamily="18" charset="-127"/>
              <a:ea typeface="a타이틀고딕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 너무 어려웠습니다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467" y="5317847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저는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이클립스보다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그림판을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잘 씁니다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다음부터는 </a:t>
            </a:r>
            <a:r>
              <a:rPr lang="ko-KR" altLang="en-US" sz="1400" dirty="0" err="1" smtClean="0">
                <a:latin typeface="a타이틀고딕1" pitchFamily="18" charset="-127"/>
                <a:ea typeface="a타이틀고딕1" pitchFamily="18" charset="-127"/>
              </a:rPr>
              <a:t>그림판으로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 코딩을 하겠습니다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10960" y="5344160"/>
            <a:ext cx="463296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“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문서화를 잘해야겠다고 느꼈습니다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1400" dirty="0" smtClean="0">
                <a:latin typeface="a타이틀고딕1" pitchFamily="18" charset="-127"/>
                <a:ea typeface="a타이틀고딕1" pitchFamily="18" charset="-127"/>
              </a:rPr>
              <a:t>뒤늦게 문서화 벼락치기를 하니 많이 힘들었습니다</a:t>
            </a:r>
            <a:r>
              <a:rPr lang="en-US" altLang="ko-KR" sz="1400" dirty="0" smtClean="0">
                <a:latin typeface="a타이틀고딕1" pitchFamily="18" charset="-127"/>
                <a:ea typeface="a타이틀고딕1" pitchFamily="18" charset="-127"/>
              </a:rPr>
              <a:t>. ”</a:t>
            </a:r>
            <a:endParaRPr lang="ko-KR" altLang="en-US" sz="1400" dirty="0">
              <a:latin typeface="a타이틀고딕1" pitchFamily="18" charset="-127"/>
              <a:ea typeface="a타이틀고딕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6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880" y="4500217"/>
            <a:ext cx="11587480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감사합니다</a:t>
            </a:r>
            <a:r>
              <a:rPr lang="en-US" altLang="ko-KR" sz="32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.</a:t>
            </a:r>
            <a: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ko-KR" altLang="en-US" sz="20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궁금하신게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 있으시면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GitHub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주소 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: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타이포_쌍문동 B" pitchFamily="18" charset="-127"/>
                <a:ea typeface="타이포_쌍문동 B" pitchFamily="18" charset="-127"/>
                <a:hlinkClick r:id="rId3"/>
              </a:rPr>
              <a:t>https://github.com/kang1234536/Team4.git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</a:b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Notion </a:t>
            </a:r>
            <a:r>
              <a:rPr lang="ko-KR" altLang="en-US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주소 </a:t>
            </a:r>
            <a:r>
              <a:rPr lang="en-US" altLang="ko-KR" sz="2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: </a:t>
            </a:r>
            <a:r>
              <a:rPr lang="en-US" altLang="ko-KR" sz="2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itchFamily="18" charset="-127"/>
                <a:ea typeface="타이포_쌍문동 B" pitchFamily="18" charset="-127"/>
              </a:rPr>
              <a:t>https://www.notion.so/ea4e26001a5e425d93c17cf36e64b60c</a:t>
            </a:r>
            <a:endParaRPr lang="ko-KR" altLang="en-US" sz="20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20125" y="4400550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사지마</a:t>
            </a:r>
            <a:endParaRPr lang="ko-KR" altLang="en-US" sz="66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벤치마킹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pic>
        <p:nvPicPr>
          <p:cNvPr id="2050" name="Picture 2" descr="C:\Users\e33eo\Downloads\Untitled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54" y="1862777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33eo\Downloads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05" y="1862776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33eo\Desktop\KakaoTalk_20210503_01184559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498" y="1862778"/>
            <a:ext cx="1988441" cy="430348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41658" y="1194090"/>
            <a:ext cx="4009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모바일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어플리케이션 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&lt; </a:t>
            </a:r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포인핸드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&gt;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2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52623" y="1305293"/>
            <a:ext cx="3451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전국 </a:t>
            </a:r>
            <a:r>
              <a:rPr lang="ko-KR" altLang="en-US" sz="2200" dirty="0" err="1" smtClean="0">
                <a:latin typeface="a타이틀고딕2" pitchFamily="18" charset="-127"/>
                <a:ea typeface="a타이틀고딕2" pitchFamily="18" charset="-127"/>
              </a:rPr>
              <a:t>모든지역</a:t>
            </a:r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유기동물 현황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29828" y="3131847"/>
            <a:ext cx="1701210" cy="170121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64391" y="2377170"/>
            <a:ext cx="3142040" cy="314204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03975" y="2718252"/>
            <a:ext cx="2528399" cy="252839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12121" y="3165974"/>
            <a:ext cx="1497602" cy="1497602"/>
          </a:xfrm>
          <a:prstGeom prst="ellipse">
            <a:avLst/>
          </a:prstGeom>
          <a:solidFill>
            <a:schemeClr val="accent3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220738" y="3283385"/>
            <a:ext cx="1262780" cy="1262780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638860" y="5834737"/>
            <a:ext cx="8838499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2906" y="3688426"/>
            <a:ext cx="1500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30%</a:t>
            </a:r>
            <a:endParaRPr lang="ko-KR" altLang="en-US" sz="54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8361" y="3826626"/>
            <a:ext cx="1160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26%</a:t>
            </a:r>
            <a:endParaRPr lang="ko-KR" altLang="en-US" sz="4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6185" y="3781502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22%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9010" y="379681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36%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3330" y="3796819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7%</a:t>
            </a:r>
            <a:endParaRPr lang="ko-KR" altLang="en-US" sz="28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45522" y="5992591"/>
            <a:ext cx="26420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출처 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: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동물자유연대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최근 </a:t>
            </a:r>
            <a:r>
              <a:rPr lang="en-US" altLang="ko-KR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2</a:t>
            </a:r>
            <a:r>
              <a:rPr lang="ko-KR" altLang="en-US" sz="800" dirty="0" smtClean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년간 전국 유기동물 현황</a:t>
            </a:r>
            <a:r>
              <a:rPr lang="en-US" altLang="ko-KR" sz="800" dirty="0">
                <a:solidFill>
                  <a:schemeClr val="accent6"/>
                </a:solidFill>
                <a:latin typeface="a타이틀고딕1" pitchFamily="18" charset="-127"/>
                <a:ea typeface="a타이틀고딕1" pitchFamily="18" charset="-127"/>
              </a:rPr>
              <a:t> (2021)</a:t>
            </a:r>
            <a:endParaRPr lang="ko-KR" altLang="en-US" sz="800" dirty="0">
              <a:solidFill>
                <a:schemeClr val="accent6"/>
              </a:solidFill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26746" y="3191816"/>
            <a:ext cx="917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입양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04186" y="3496616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자연사</a:t>
            </a:r>
            <a:endParaRPr lang="ko-KR" altLang="en-US" sz="20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29015" y="352709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안락사</a:t>
            </a:r>
            <a:endParaRPr lang="ko-KR" altLang="en-US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12024" y="355757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반환</a:t>
            </a:r>
            <a:endParaRPr lang="ko-KR" altLang="en-US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52705" y="352709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보호</a:t>
            </a:r>
            <a:r>
              <a:rPr lang="ko-KR" altLang="en-US" b="1" dirty="0" err="1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중</a:t>
            </a:r>
            <a:endParaRPr lang="ko-KR" altLang="en-US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15989" y="1934907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a타이틀고딕2" pitchFamily="18" charset="-127"/>
                <a:ea typeface="a타이틀고딕2" pitchFamily="18" charset="-127"/>
              </a:rPr>
              <a:t>전체 두수 </a:t>
            </a:r>
            <a:r>
              <a:rPr lang="en-US" altLang="ko-KR" sz="1600" dirty="0" smtClean="0">
                <a:latin typeface="a타이틀고딕2" pitchFamily="18" charset="-127"/>
                <a:ea typeface="a타이틀고딕2" pitchFamily="18" charset="-127"/>
              </a:rPr>
              <a:t>: 296,096</a:t>
            </a:r>
            <a:r>
              <a:rPr lang="ko-KR" altLang="en-US" sz="1600" dirty="0" smtClean="0">
                <a:latin typeface="a타이틀고딕2" pitchFamily="18" charset="-127"/>
                <a:ea typeface="a타이틀고딕2" pitchFamily="18" charset="-127"/>
              </a:rPr>
              <a:t>마리</a:t>
            </a:r>
            <a:endParaRPr lang="ko-KR" altLang="en-US" sz="1600" dirty="0">
              <a:latin typeface="a타이틀고딕2" pitchFamily="18" charset="-127"/>
              <a:ea typeface="a타이틀고딕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4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6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타이틀고딕2" pitchFamily="18" charset="-127"/>
                <a:ea typeface="a타이틀고딕2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88881" y="351819"/>
            <a:ext cx="1186543" cy="660429"/>
            <a:chOff x="1188881" y="351819"/>
            <a:chExt cx="1186543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타이틀고딕2" pitchFamily="18" charset="-127"/>
                  <a:ea typeface="a타이틀고딕2" pitchFamily="18" charset="-127"/>
                </a:rPr>
                <a:t>002 </a:t>
              </a:r>
              <a:r>
                <a:rPr lang="ko-KR" altLang="en-US" sz="1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1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1865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smtClean="0">
                  <a:latin typeface="a타이틀고딕2" pitchFamily="18" charset="-127"/>
                  <a:ea typeface="a타이틀고딕2" pitchFamily="18" charset="-127"/>
                </a:rPr>
                <a:t>기획의도</a:t>
              </a:r>
              <a:endParaRPr lang="ko-KR" altLang="en-US" sz="2200" dirty="0">
                <a:latin typeface="a타이틀고딕2" pitchFamily="18" charset="-127"/>
                <a:ea typeface="a타이틀고딕2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9178" y="5139586"/>
            <a:ext cx="11420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a타이틀고딕2" pitchFamily="18" charset="-127"/>
                <a:ea typeface="a타이틀고딕2" pitchFamily="18" charset="-127"/>
              </a:rPr>
              <a:t> 유기동물들에 대한 상세정보를 제공하고 사용자들간의 커뮤니티를 위한 게시판 서비스를 제공한다</a:t>
            </a:r>
            <a:r>
              <a:rPr lang="en-US" altLang="ko-KR" sz="2200" dirty="0" smtClean="0">
                <a:latin typeface="a타이틀고딕2" pitchFamily="18" charset="-127"/>
                <a:ea typeface="a타이틀고딕2" pitchFamily="18" charset="-127"/>
              </a:rPr>
              <a:t>.</a:t>
            </a:r>
            <a:endParaRPr lang="ko-KR" altLang="en-US" sz="2200" dirty="0"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791676" y="1656279"/>
            <a:ext cx="2528446" cy="2943378"/>
            <a:chOff x="2851015" y="1656279"/>
            <a:chExt cx="2528446" cy="2943378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2921035" y="1734537"/>
              <a:ext cx="2458426" cy="2865120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851015" y="1656279"/>
              <a:ext cx="2458426" cy="2865120"/>
              <a:chOff x="1280586" y="1530315"/>
              <a:chExt cx="2458426" cy="286512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80586" y="1530315"/>
                <a:ext cx="2458426" cy="2865120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4" name="Picture 2" descr="C:\Users\e33eo\Downloads\black-ca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303" y="1914950"/>
                <a:ext cx="753558" cy="75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662303" y="1827221"/>
                <a:ext cx="741405" cy="898953"/>
              </a:xfrm>
              <a:prstGeom prst="rect">
                <a:avLst/>
              </a:prstGeom>
              <a:no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1543331" y="1839230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543331" y="1992863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543331" y="2149381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543331" y="2302295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543331" y="2454182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543331" y="2607096"/>
                <a:ext cx="96646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543331" y="2894017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543331" y="3047650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543331" y="3204168"/>
                <a:ext cx="1911178" cy="82379"/>
              </a:xfrm>
              <a:prstGeom prst="roundRect">
                <a:avLst/>
              </a:prstGeom>
              <a:solidFill>
                <a:schemeClr val="bg2">
                  <a:lumMod val="9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en-US" altLang="ko-KR" dirty="0" smtClean="0"/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543331" y="3401849"/>
                <a:ext cx="1911178" cy="730250"/>
              </a:xfrm>
              <a:prstGeom prst="rect">
                <a:avLst/>
              </a:prstGeom>
              <a:solidFill>
                <a:srgbClr val="FDFDD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2411110" y="3617787"/>
                <a:ext cx="193076" cy="193076"/>
                <a:chOff x="5862638" y="2538996"/>
                <a:chExt cx="193076" cy="193076"/>
              </a:xfrm>
            </p:grpSpPr>
            <p:sp>
              <p:nvSpPr>
                <p:cNvPr id="43" name="눈물 방울 42"/>
                <p:cNvSpPr/>
                <p:nvPr/>
              </p:nvSpPr>
              <p:spPr>
                <a:xfrm rot="8100000">
                  <a:off x="5862638" y="2538996"/>
                  <a:ext cx="193076" cy="193076"/>
                </a:xfrm>
                <a:prstGeom prst="teardrop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910458" y="2584562"/>
                  <a:ext cx="97436" cy="97436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5" name="그룹 74"/>
          <p:cNvGrpSpPr/>
          <p:nvPr/>
        </p:nvGrpSpPr>
        <p:grpSpPr>
          <a:xfrm>
            <a:off x="7004573" y="1656279"/>
            <a:ext cx="2528446" cy="2943378"/>
            <a:chOff x="6343858" y="1656279"/>
            <a:chExt cx="2528446" cy="29433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6413878" y="1734537"/>
              <a:ext cx="2458426" cy="2865120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343858" y="1656279"/>
              <a:ext cx="2458426" cy="286512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620892" y="3662573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620892" y="3849547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620892" y="4044169"/>
              <a:ext cx="1911178" cy="82379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6620892" y="2303920"/>
              <a:ext cx="1911178" cy="114343"/>
            </a:xfrm>
            <a:prstGeom prst="roundRect">
              <a:avLst/>
            </a:prstGeom>
            <a:solidFill>
              <a:srgbClr val="F6DA8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6620892" y="2510638"/>
              <a:ext cx="1911178" cy="1015713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 w="63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44692" y="2008352"/>
              <a:ext cx="5790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 smtClean="0">
                  <a:latin typeface="HY헤드라인M" pitchFamily="18" charset="-127"/>
                  <a:ea typeface="HY헤드라인M" pitchFamily="18" charset="-127"/>
                </a:rPr>
                <a:t>Board</a:t>
              </a:r>
              <a:endParaRPr lang="ko-KR" altLang="en-US" sz="1100" i="1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9" name="아래쪽 화살표 48"/>
            <p:cNvSpPr/>
            <p:nvPr/>
          </p:nvSpPr>
          <p:spPr>
            <a:xfrm rot="8100000">
              <a:off x="8234679" y="3231646"/>
              <a:ext cx="165100" cy="214326"/>
            </a:xfrm>
            <a:prstGeom prst="downArrow">
              <a:avLst>
                <a:gd name="adj1" fmla="val 25524"/>
                <a:gd name="adj2" fmla="val 86716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2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7828" y="3024024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10" y="4287541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2"/>
                </a:solidFill>
                <a:latin typeface="a타이틀고딕3" pitchFamily="18" charset="-127"/>
                <a:ea typeface="a타이틀고딕3" pitchFamily="18" charset="-127"/>
              </a:rPr>
              <a:t>프로젝트 소개</a:t>
            </a:r>
            <a:endParaRPr lang="ko-KR" altLang="en-US" sz="3200" dirty="0">
              <a:solidFill>
                <a:schemeClr val="tx2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4130627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0097" y="3828211"/>
            <a:ext cx="1973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사지말고</a:t>
            </a:r>
            <a:r>
              <a:rPr lang="ko-KR" altLang="en-US" sz="1050" dirty="0" smtClean="0">
                <a:latin typeface="a타이틀고딕1" pitchFamily="18" charset="-127"/>
                <a:ea typeface="a타이틀고딕1" pitchFamily="18" charset="-127"/>
              </a:rPr>
              <a:t> 입양하세요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. &lt;</a:t>
            </a:r>
            <a:r>
              <a:rPr lang="ko-KR" altLang="en-US" sz="1050" dirty="0" err="1" smtClean="0">
                <a:latin typeface="a타이틀고딕1" pitchFamily="18" charset="-127"/>
                <a:ea typeface="a타이틀고딕1" pitchFamily="18" charset="-127"/>
              </a:rPr>
              <a:t>멍냥멍냥</a:t>
            </a:r>
            <a:r>
              <a:rPr lang="en-US" altLang="ko-KR" sz="1050" dirty="0" smtClean="0">
                <a:latin typeface="a타이틀고딕1" pitchFamily="18" charset="-127"/>
                <a:ea typeface="a타이틀고딕1" pitchFamily="18" charset="-127"/>
              </a:rPr>
              <a:t>&gt;</a:t>
            </a:r>
            <a:endParaRPr lang="ko-KR" altLang="en-US" sz="1050" dirty="0">
              <a:latin typeface="a타이틀고딕1" pitchFamily="18" charset="-127"/>
              <a:ea typeface="a타이틀고딕1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6677050" y="1691117"/>
            <a:ext cx="3334365" cy="4594205"/>
          </a:xfrm>
          <a:prstGeom prst="triangl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440220" y="1691117"/>
            <a:ext cx="3334365" cy="4594205"/>
          </a:xfrm>
          <a:prstGeom prst="triangl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8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</TotalTime>
  <Words>1729</Words>
  <Application>Microsoft Office PowerPoint</Application>
  <PresentationFormat>사용자 지정</PresentationFormat>
  <Paragraphs>448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굴림</vt:lpstr>
      <vt:lpstr>Arial</vt:lpstr>
      <vt:lpstr>a타이틀고딕1</vt:lpstr>
      <vt:lpstr>타이포_쌍문동 B</vt:lpstr>
      <vt:lpstr>a타이틀고딕3</vt:lpstr>
      <vt:lpstr>나눔스퀘어라운드 Regular</vt:lpstr>
      <vt:lpstr>a타이틀고딕2</vt:lpstr>
      <vt:lpstr>맑은 고딕</vt:lpstr>
      <vt:lpstr>Wingdings</vt:lpstr>
      <vt:lpstr>궁서</vt:lpstr>
      <vt:lpstr>HY헤드라인M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 궁금하신게 있으시면 GitHub 주소 : https://github.com/kang1234536/Team4.git Notion 주소 : https://www.notion.so/ea4e26001a5e425d93c17cf36e64b60c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kosta</cp:lastModifiedBy>
  <cp:revision>376</cp:revision>
  <dcterms:created xsi:type="dcterms:W3CDTF">2015-01-21T11:35:38Z</dcterms:created>
  <dcterms:modified xsi:type="dcterms:W3CDTF">2021-05-04T00:12:59Z</dcterms:modified>
</cp:coreProperties>
</file>